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3"/>
  </p:notesMasterIdLst>
  <p:sldIdLst>
    <p:sldId id="256" r:id="rId2"/>
    <p:sldId id="257" r:id="rId3"/>
    <p:sldId id="288" r:id="rId4"/>
    <p:sldId id="278" r:id="rId5"/>
    <p:sldId id="281" r:id="rId6"/>
    <p:sldId id="290" r:id="rId7"/>
    <p:sldId id="292" r:id="rId8"/>
    <p:sldId id="293" r:id="rId9"/>
    <p:sldId id="291" r:id="rId10"/>
    <p:sldId id="294" r:id="rId11"/>
    <p:sldId id="287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 horzBarState="maximized">
    <p:restoredLeft sz="15619" autoAdjust="0"/>
    <p:restoredTop sz="94656" autoAdjust="0"/>
  </p:normalViewPr>
  <p:slideViewPr>
    <p:cSldViewPr>
      <p:cViewPr>
        <p:scale>
          <a:sx n="100" d="100"/>
          <a:sy n="100" d="100"/>
        </p:scale>
        <p:origin x="-810" y="-222"/>
      </p:cViewPr>
      <p:guideLst>
        <p:guide orient="horz" pos="211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D4ADAD8-7F43-40A6-8219-70561B153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29BA6F-EC00-4A48-B195-1DA976E72E3A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4ADAD8-7F43-40A6-8219-70561B15399E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F9B9E73-82E3-482F-96A8-7B57F07CF09F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77037D-0D5C-47E9-B851-E3DBBA5AD2ED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16E37E6-E2CE-4D93-9D47-16E639461514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AA5B167-5FEA-420B-8B81-17DEE74378CD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A2CD75-07C5-4887-B71F-B88C2C5FDF83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2431B0-53A4-43FE-B441-83121D892DD8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  <p:sp>
        <p:nvSpPr>
          <p:cNvPr id="430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BE8FBD71-04A7-4574-965D-4D8F46B79A58}" type="slidenum">
              <a:rPr lang="en-US" sz="1200"/>
              <a:pPr algn="r" eaLnBrk="1" hangingPunct="1"/>
              <a:t>7</a:t>
            </a:fld>
            <a:endParaRPr 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smtClean="0"/>
          </a:p>
        </p:txBody>
      </p:sp>
      <p:sp>
        <p:nvSpPr>
          <p:cNvPr id="4506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 eaLnBrk="1" hangingPunct="1"/>
            <a:fld id="{E1121B60-0B47-4DE7-B18E-D23C12067A03}" type="slidenum">
              <a:rPr lang="en-US" sz="1200"/>
              <a:pPr algn="r" eaLnBrk="1" hangingPunct="1"/>
              <a:t>8</a:t>
            </a:fld>
            <a:endParaRPr 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1C9E79E-FEE1-4A83-A657-DBEF250805E8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/>
              <a:ahLst/>
              <a:cxnLst>
                <a:cxn ang="0">
                  <a:pos x="335" y="0"/>
                </a:cxn>
                <a:cxn ang="0">
                  <a:pos x="333" y="1290"/>
                </a:cxn>
                <a:cxn ang="0">
                  <a:pos x="0" y="1290"/>
                </a:cxn>
                <a:cxn ang="0">
                  <a:pos x="6" y="3210"/>
                </a:cxn>
                <a:cxn ang="0">
                  <a:pos x="5550" y="3216"/>
                </a:cxn>
                <a:cxn ang="0">
                  <a:pos x="5550" y="0"/>
                </a:cxn>
                <a:cxn ang="0">
                  <a:pos x="335" y="0"/>
                </a:cxn>
                <a:cxn ang="0">
                  <a:pos x="335" y="0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608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6090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F9A70-F968-4B2A-B38C-1CA9ED74DB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476ED4-2BDC-4D81-9F42-DE22A355DA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D7CD56-D99E-4005-AA4D-7692026CAC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2D0BA1-F04B-498A-B154-E9217A6009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AAB88B-AD86-4727-8C12-AEC13680AC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6FE3AE-7932-4B7A-808E-ADC278C15E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3EF4B2-7D71-41F1-8275-2ACB541358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447777-C767-451D-B833-7428BBD0CD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32C96C-5C4A-46FE-ADB1-20591B7068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FC4346-4E5D-4935-B066-FD32A6DD4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41DB9-B454-4CC3-A593-358458593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45059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0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/>
              <a:ahLst/>
              <a:cxnLst>
                <a:cxn ang="0">
                  <a:pos x="330" y="1764"/>
                </a:cxn>
                <a:cxn ang="0">
                  <a:pos x="0" y="1764"/>
                </a:cxn>
                <a:cxn ang="0">
                  <a:pos x="0" y="3168"/>
                </a:cxn>
                <a:cxn ang="0">
                  <a:pos x="5550" y="3168"/>
                </a:cxn>
                <a:cxn ang="0">
                  <a:pos x="5550" y="0"/>
                </a:cxn>
                <a:cxn ang="0">
                  <a:pos x="330" y="0"/>
                </a:cxn>
                <a:cxn ang="0">
                  <a:pos x="330" y="1764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1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82"/>
                </a:cxn>
                <a:cxn ang="0">
                  <a:pos x="4897" y="2182"/>
                </a:cxn>
                <a:cxn ang="0">
                  <a:pos x="489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2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3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161"/>
                </a:cxn>
                <a:cxn ang="0">
                  <a:pos x="29" y="2161"/>
                </a:cxn>
                <a:cxn ang="0">
                  <a:pos x="27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4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/>
              <a:ahLst/>
              <a:cxnLst>
                <a:cxn ang="0">
                  <a:pos x="0" y="1416"/>
                </a:cxn>
                <a:cxn ang="0">
                  <a:pos x="29" y="1416"/>
                </a:cxn>
                <a:cxn ang="0">
                  <a:pos x="28" y="24"/>
                </a:cxn>
                <a:cxn ang="0">
                  <a:pos x="0" y="0"/>
                </a:cxn>
                <a:cxn ang="0">
                  <a:pos x="0" y="1416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5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9"/>
                </a:cxn>
                <a:cxn ang="0">
                  <a:pos x="5387" y="149"/>
                </a:cxn>
                <a:cxn ang="0">
                  <a:pos x="538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5066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16"/>
                </a:cxn>
                <a:cxn ang="0">
                  <a:pos x="29" y="1416"/>
                </a:cxn>
                <a:cxn ang="0">
                  <a:pos x="30" y="27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506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82B32258-3A5C-4728-B598-3A04CF167E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5070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5071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2" r:id="rId1"/>
    <p:sldLayoutId id="2147483731" r:id="rId2"/>
    <p:sldLayoutId id="2147483730" r:id="rId3"/>
    <p:sldLayoutId id="2147483729" r:id="rId4"/>
    <p:sldLayoutId id="2147483728" r:id="rId5"/>
    <p:sldLayoutId id="2147483727" r:id="rId6"/>
    <p:sldLayoutId id="2147483726" r:id="rId7"/>
    <p:sldLayoutId id="2147483725" r:id="rId8"/>
    <p:sldLayoutId id="2147483724" r:id="rId9"/>
    <p:sldLayoutId id="2147483723" r:id="rId10"/>
    <p:sldLayoutId id="214748372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8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8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8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8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8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wmf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381000"/>
            <a:ext cx="6934200" cy="3810000"/>
          </a:xfrm>
        </p:spPr>
        <p:txBody>
          <a:bodyPr/>
          <a:lstStyle/>
          <a:p>
            <a:pPr eaLnBrk="1" hangingPunct="1"/>
            <a:r>
              <a:rPr lang="en-US" sz="6000" dirty="0" smtClean="0"/>
              <a:t>List of </a:t>
            </a:r>
            <a:r>
              <a:rPr lang="en-US" sz="6000" dirty="0" smtClean="0"/>
              <a:t>Peer Institutions </a:t>
            </a:r>
            <a:r>
              <a:rPr lang="en-US" sz="6000" dirty="0" smtClean="0"/>
              <a:t>for Benchmarking</a:t>
            </a:r>
            <a:endParaRPr lang="en-US" sz="4800" dirty="0" smtClean="0">
              <a:latin typeface="Arial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4572000"/>
            <a:ext cx="7239000" cy="2286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n-US" sz="2400" dirty="0" smtClean="0"/>
              <a:t>Institutional Research and Planning Office</a:t>
            </a:r>
          </a:p>
          <a:p>
            <a:pPr eaLnBrk="1" hangingPunct="1">
              <a:lnSpc>
                <a:spcPct val="90000"/>
              </a:lnSpc>
              <a:buFont typeface="Wingdings" pitchFamily="28" charset="2"/>
              <a:buNone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n-US" sz="2000" dirty="0" smtClean="0"/>
              <a:t>Dr. Antonio </a:t>
            </a:r>
            <a:r>
              <a:rPr lang="en-US" sz="2000" dirty="0" smtClean="0"/>
              <a:t>A. Gonz</a:t>
            </a:r>
            <a:r>
              <a:rPr lang="en-US" altLang="ja-JP" sz="2000" dirty="0" smtClean="0">
                <a:ea typeface="ＭＳ Ｐゴシック" pitchFamily="28" charset="-128"/>
              </a:rPr>
              <a:t>á</a:t>
            </a:r>
            <a:r>
              <a:rPr lang="en-US" sz="2000" dirty="0" smtClean="0"/>
              <a:t>lez</a:t>
            </a:r>
            <a:r>
              <a:rPr lang="en-US" sz="2000" dirty="0" smtClean="0"/>
              <a:t>, Director</a:t>
            </a:r>
          </a:p>
          <a:p>
            <a:pPr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n-US" sz="2000" dirty="0" smtClean="0"/>
              <a:t>Dr. David Gonz</a:t>
            </a:r>
            <a:r>
              <a:rPr lang="en-US" altLang="ja-JP" sz="2000" dirty="0" smtClean="0">
                <a:ea typeface="ＭＳ Ｐゴシック" pitchFamily="28" charset="-128"/>
              </a:rPr>
              <a:t>á</a:t>
            </a:r>
            <a:r>
              <a:rPr lang="en-US" sz="2000" dirty="0" smtClean="0"/>
              <a:t>lez, Institutional Research Coordinator</a:t>
            </a:r>
          </a:p>
          <a:p>
            <a:pPr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n-US" sz="2000" dirty="0" smtClean="0"/>
              <a:t>Dr. Sandra Dika, Institutional Researcher</a:t>
            </a:r>
          </a:p>
          <a:p>
            <a:pPr eaLnBrk="1" hangingPunct="1">
              <a:lnSpc>
                <a:spcPct val="90000"/>
              </a:lnSpc>
              <a:buFont typeface="Wingdings" pitchFamily="28" charset="2"/>
              <a:buNone/>
            </a:pPr>
            <a:r>
              <a:rPr lang="en-US" sz="2000" dirty="0" smtClean="0"/>
              <a:t>Mrs. Sheila Marty, Statistician</a:t>
            </a:r>
            <a:endParaRPr lang="es-ES" sz="2000" dirty="0" smtClean="0"/>
          </a:p>
        </p:txBody>
      </p:sp>
      <p:pic>
        <p:nvPicPr>
          <p:cNvPr id="3076" name="Picture 4" descr="De Diego a Colores-colored penci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057400"/>
            <a:ext cx="1647825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 descr="logo RUM - colegio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4800" y="914400"/>
            <a:ext cx="10668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 descr="Logo_Oficial_OIIP_Final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5160963"/>
            <a:ext cx="1371600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recommended eleven peer institutions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Boise State University</a:t>
            </a:r>
          </a:p>
          <a:p>
            <a:r>
              <a:rPr lang="en-US" sz="2000" dirty="0" smtClean="0"/>
              <a:t>California Polytechnic State University- San Luis Obispo</a:t>
            </a:r>
          </a:p>
          <a:p>
            <a:r>
              <a:rPr lang="en-US" sz="2000" dirty="0" smtClean="0"/>
              <a:t>California Polytechnic State University- Pomona</a:t>
            </a:r>
          </a:p>
          <a:p>
            <a:r>
              <a:rPr lang="en-US" sz="2000" dirty="0" smtClean="0"/>
              <a:t>Georgia Southern University</a:t>
            </a:r>
          </a:p>
          <a:p>
            <a:r>
              <a:rPr lang="en-US" sz="2000" dirty="0" err="1" smtClean="0"/>
              <a:t>Kennesee</a:t>
            </a:r>
            <a:r>
              <a:rPr lang="en-US" sz="2000" dirty="0" smtClean="0"/>
              <a:t> State University</a:t>
            </a:r>
          </a:p>
          <a:p>
            <a:r>
              <a:rPr lang="en-US" sz="2000" dirty="0" smtClean="0"/>
              <a:t>Southeastern Louisiana University</a:t>
            </a:r>
          </a:p>
          <a:p>
            <a:r>
              <a:rPr lang="en-US" sz="2000" dirty="0" smtClean="0"/>
              <a:t>Texas Southern University</a:t>
            </a:r>
          </a:p>
          <a:p>
            <a:r>
              <a:rPr lang="en-US" sz="2000" dirty="0" smtClean="0"/>
              <a:t>University of Central Oklahoma</a:t>
            </a:r>
          </a:p>
          <a:p>
            <a:r>
              <a:rPr lang="en-US" sz="2000" dirty="0" smtClean="0"/>
              <a:t>University of Louisiana at Lafayette</a:t>
            </a:r>
          </a:p>
          <a:p>
            <a:r>
              <a:rPr lang="en-US" sz="2000" dirty="0" smtClean="0"/>
              <a:t>Weber State University</a:t>
            </a:r>
          </a:p>
          <a:p>
            <a:r>
              <a:rPr lang="en-US" sz="2000" dirty="0" smtClean="0"/>
              <a:t>Youngstown State University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Factors </a:t>
            </a:r>
            <a:r>
              <a:rPr lang="en-US" dirty="0" smtClean="0"/>
              <a:t>for future peer analysis</a:t>
            </a:r>
            <a:endParaRPr lang="es-E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5000"/>
            <a:ext cx="8007350" cy="4724400"/>
          </a:xfrm>
        </p:spPr>
        <p:txBody>
          <a:bodyPr/>
          <a:lstStyle/>
          <a:p>
            <a:r>
              <a:rPr lang="en-US" dirty="0" smtClean="0"/>
              <a:t>“Land Grant Colleges &amp; </a:t>
            </a:r>
            <a:r>
              <a:rPr lang="en-US" dirty="0" smtClean="0"/>
              <a:t>Universities”</a:t>
            </a:r>
          </a:p>
          <a:p>
            <a:r>
              <a:rPr lang="en-US" dirty="0" smtClean="0"/>
              <a:t>Hispanic Percentage</a:t>
            </a:r>
          </a:p>
          <a:p>
            <a:r>
              <a:rPr lang="en-US" dirty="0" smtClean="0"/>
              <a:t>Financial Aid Percentage</a:t>
            </a:r>
          </a:p>
          <a:p>
            <a:r>
              <a:rPr lang="en-US" dirty="0" smtClean="0"/>
              <a:t>Graduation Rates</a:t>
            </a:r>
          </a:p>
          <a:p>
            <a:r>
              <a:rPr lang="en-US" dirty="0" smtClean="0"/>
              <a:t>Programs Profiles (example, biggest program/college)</a:t>
            </a:r>
          </a:p>
          <a:p>
            <a:r>
              <a:rPr lang="en-US" dirty="0" smtClean="0"/>
              <a:t>Professor/Student ratio</a:t>
            </a:r>
          </a:p>
          <a:p>
            <a:r>
              <a:rPr lang="en-US" dirty="0" smtClean="0"/>
              <a:t>Others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28600" y="244475"/>
            <a:ext cx="8613775" cy="1431925"/>
          </a:xfrm>
        </p:spPr>
        <p:txBody>
          <a:bodyPr/>
          <a:lstStyle/>
          <a:p>
            <a:pPr eaLnBrk="1" hangingPunct="1"/>
            <a:r>
              <a:rPr lang="en-US" dirty="0" smtClean="0"/>
              <a:t>Why we should identify peer institutions</a:t>
            </a:r>
            <a:r>
              <a:rPr lang="es-ES" dirty="0" smtClean="0"/>
              <a:t>?</a:t>
            </a:r>
            <a:endParaRPr lang="es-E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05000"/>
            <a:ext cx="8159750" cy="4191000"/>
          </a:xfrm>
        </p:spPr>
        <p:txBody>
          <a:bodyPr/>
          <a:lstStyle/>
          <a:p>
            <a:r>
              <a:rPr lang="en-US" dirty="0" smtClean="0"/>
              <a:t>To measure and compare with them</a:t>
            </a:r>
          </a:p>
          <a:p>
            <a:pPr lvl="1"/>
            <a:r>
              <a:rPr lang="en-US" dirty="0" smtClean="0"/>
              <a:t>Present execution</a:t>
            </a:r>
          </a:p>
          <a:p>
            <a:pPr lvl="1"/>
            <a:r>
              <a:rPr lang="en-US" dirty="0" smtClean="0"/>
              <a:t>Ideal or </a:t>
            </a:r>
            <a:r>
              <a:rPr lang="en-US" dirty="0" err="1" smtClean="0"/>
              <a:t>aspirational</a:t>
            </a:r>
            <a:r>
              <a:rPr lang="en-US" dirty="0" smtClean="0"/>
              <a:t> execution</a:t>
            </a:r>
          </a:p>
          <a:p>
            <a:r>
              <a:rPr lang="en-US" dirty="0" smtClean="0"/>
              <a:t>To assist management with decision making</a:t>
            </a:r>
          </a:p>
          <a:p>
            <a:pPr lvl="1"/>
            <a:r>
              <a:rPr lang="en-US" dirty="0" smtClean="0"/>
              <a:t>Institutional Indicators/Strategies</a:t>
            </a:r>
          </a:p>
          <a:p>
            <a:pPr lvl="1"/>
            <a:r>
              <a:rPr lang="en-US" dirty="0" smtClean="0"/>
              <a:t>“Dashboard”(example, University of Miami)</a:t>
            </a:r>
          </a:p>
          <a:p>
            <a:pPr lvl="1"/>
            <a:r>
              <a:rPr lang="en-US" dirty="0" smtClean="0"/>
              <a:t>Strategic Planning</a:t>
            </a:r>
          </a:p>
          <a:p>
            <a:pPr lvl="1"/>
            <a:r>
              <a:rPr lang="en-US" dirty="0" smtClean="0"/>
              <a:t>Continuous Improvement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“Dashboard” Example</a:t>
            </a:r>
          </a:p>
        </p:txBody>
      </p:sp>
      <p:pic>
        <p:nvPicPr>
          <p:cNvPr id="5123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143000" y="1371600"/>
            <a:ext cx="7010400" cy="52578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304800"/>
            <a:ext cx="8385175" cy="1431925"/>
          </a:xfrm>
        </p:spPr>
        <p:txBody>
          <a:bodyPr/>
          <a:lstStyle/>
          <a:p>
            <a:pPr eaLnBrk="1" hangingPunct="1"/>
            <a:r>
              <a:rPr lang="en-US" dirty="0" smtClean="0"/>
              <a:t>PEDS Peer Analysis System (PAS)</a:t>
            </a:r>
            <a:endParaRPr lang="es-ES" dirty="0" smtClean="0"/>
          </a:p>
        </p:txBody>
      </p:sp>
      <p:sp>
        <p:nvSpPr>
          <p:cNvPr id="3789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90000"/>
              </a:lnSpc>
              <a:buNone/>
            </a:pPr>
            <a:r>
              <a:rPr lang="en-US" sz="3200" dirty="0" smtClean="0"/>
              <a:t>Select variables from 7 categories: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3200" dirty="0" smtClean="0"/>
              <a:t>Institutional characteristics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3200" dirty="0" smtClean="0"/>
              <a:t>Enrollment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3200" dirty="0" smtClean="0"/>
              <a:t>Degrees </a:t>
            </a:r>
            <a:r>
              <a:rPr lang="en-US" sz="3200" dirty="0" smtClean="0"/>
              <a:t>Conferred</a:t>
            </a:r>
            <a:endParaRPr lang="en-US" sz="3200" dirty="0" smtClean="0"/>
          </a:p>
          <a:p>
            <a:pPr lvl="2" eaLnBrk="1" hangingPunct="1">
              <a:lnSpc>
                <a:spcPct val="90000"/>
              </a:lnSpc>
            </a:pPr>
            <a:r>
              <a:rPr lang="en-US" sz="3200" dirty="0" smtClean="0"/>
              <a:t>Graduation Rate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3200" dirty="0" smtClean="0"/>
              <a:t>Financial Aid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3200" dirty="0" smtClean="0"/>
              <a:t>Finances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3200" dirty="0" smtClean="0"/>
              <a:t>Human Resources</a:t>
            </a:r>
          </a:p>
          <a:p>
            <a:pPr lvl="1" eaLnBrk="1" hangingPunct="1">
              <a:lnSpc>
                <a:spcPct val="90000"/>
              </a:lnSpc>
            </a:pPr>
            <a:endParaRPr lang="en-US" sz="2400" dirty="0" smtClean="0"/>
          </a:p>
          <a:p>
            <a:pPr lvl="1" eaLnBrk="1" hangingPunct="1">
              <a:lnSpc>
                <a:spcPct val="90000"/>
              </a:lnSpc>
            </a:pPr>
            <a:endParaRPr lang="en-US" sz="2400" dirty="0" smtClean="0"/>
          </a:p>
        </p:txBody>
      </p:sp>
      <p:sp>
        <p:nvSpPr>
          <p:cNvPr id="6148" name="Oval 3"/>
          <p:cNvSpPr>
            <a:spLocks noChangeArrowheads="1"/>
          </p:cNvSpPr>
          <p:nvPr/>
        </p:nvSpPr>
        <p:spPr bwMode="auto">
          <a:xfrm>
            <a:off x="1447800" y="2286000"/>
            <a:ext cx="5791200" cy="7620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smtClean="0"/>
              <a:t>Institutional characteristics</a:t>
            </a:r>
          </a:p>
        </p:txBody>
      </p:sp>
      <p:sp>
        <p:nvSpPr>
          <p:cNvPr id="4096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Carnegie </a:t>
            </a:r>
            <a:r>
              <a:rPr lang="en-US" dirty="0" err="1" smtClean="0"/>
              <a:t>Clasification</a:t>
            </a:r>
            <a:r>
              <a:rPr lang="en-US" dirty="0" smtClean="0"/>
              <a:t>:</a:t>
            </a:r>
          </a:p>
          <a:p>
            <a:pPr lvl="1" eaLnBrk="1" hangingPunct="1"/>
            <a:r>
              <a:rPr lang="en-US" dirty="0" smtClean="0"/>
              <a:t>Size and setting</a:t>
            </a:r>
          </a:p>
          <a:p>
            <a:pPr lvl="1" eaLnBrk="1" hangingPunct="1"/>
            <a:r>
              <a:rPr lang="en-US" dirty="0" smtClean="0"/>
              <a:t>Enrollment profile</a:t>
            </a:r>
          </a:p>
          <a:p>
            <a:pPr lvl="1" eaLnBrk="1" hangingPunct="1"/>
            <a:r>
              <a:rPr lang="en-US" dirty="0" smtClean="0"/>
              <a:t>Undergraduate profile (selectivity and transfer rate)</a:t>
            </a:r>
          </a:p>
          <a:p>
            <a:pPr lvl="1" eaLnBrk="1" hangingPunct="1"/>
            <a:r>
              <a:rPr lang="en-US" dirty="0" smtClean="0"/>
              <a:t>Undergraduate instructional program</a:t>
            </a:r>
          </a:p>
          <a:p>
            <a:pPr lvl="1" eaLnBrk="1" hangingPunct="1"/>
            <a:r>
              <a:rPr lang="en-US" dirty="0" smtClean="0"/>
              <a:t>Graduate instructional program</a:t>
            </a:r>
          </a:p>
          <a:p>
            <a:pPr eaLnBrk="1" hangingPunct="1"/>
            <a:r>
              <a:rPr lang="en-US" dirty="0" smtClean="0"/>
              <a:t>Result: 18 peer institutions were selected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440" name="Group 248"/>
          <p:cNvGraphicFramePr>
            <a:graphicFrameLocks noGrp="1"/>
          </p:cNvGraphicFramePr>
          <p:nvPr/>
        </p:nvGraphicFramePr>
        <p:xfrm>
          <a:off x="533400" y="1066800"/>
          <a:ext cx="8229600" cy="5794656"/>
        </p:xfrm>
        <a:graphic>
          <a:graphicData uri="http://schemas.openxmlformats.org/drawingml/2006/table">
            <a:tbl>
              <a:tblPr/>
              <a:tblGrid>
                <a:gridCol w="1392238"/>
                <a:gridCol w="804862"/>
                <a:gridCol w="915988"/>
                <a:gridCol w="947737"/>
                <a:gridCol w="827088"/>
                <a:gridCol w="854075"/>
                <a:gridCol w="963612"/>
                <a:gridCol w="858838"/>
                <a:gridCol w="665162"/>
              </a:tblGrid>
              <a:tr h="5730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Institution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 first-time full-time students receiving financial aid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Carnegie classification: Undergraduate Instructional Program (prog offerings)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Carnegie classification: Graduate Instructional Program (prog offerings)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Carnegie classification: Undergraduate Profile (selectivity and transfer rate)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Carnegie classification: Enrollment Profile (undergrad vs grad)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Carnegie classification: Size and Setting (size and residentiality)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Graduation Rate (150% time)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Full-time enrollment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Boise State University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34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Professions plus arts &amp; sciences, some graduate coexistence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Single doctoral (education)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Medium full-time four-year, selective, higher transfer-in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Very high undergraduate (less than 10% grad/prof)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Large four-year, primarily nonresidential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11173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California Polytechnic State University-San Luis Obispo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Professions plus arts &amp; sciences, some graduate coexistence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Postbaccalaureate comprehensive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Full-time four-year, more selective, higher transfer-in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Very high undergraduate (less than 10% grad/prof)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Large four-year, primarily nonresidential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69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17226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California State Polytechnic University-Pomona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Professions plus arts &amp; sciences, some graduate coexistence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Postbaccalaureate comprehensive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Full-time four-year, selective, higher transfer-in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Very high undergraduate (less than 10% grad/prof)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Large four-year, primarily nonresidential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46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15568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CUNY Bernard M Baruch College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53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Professions plus arts &amp; sciences, some graduate coexistence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Postbaccalaureate comprehensive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Medium full-time four-year, selective, higher transfer-in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 undergraduate (10-24% grad/prof)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Large four-year, primarily nonresidential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65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10582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Georgia Southern University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25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Professions plus arts &amp; sciences, some graduate coexistence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Single doctoral (education)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Full-time four-year, selective, higher transfer-in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Very high undergraduate (less than 10% grad/prof)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Large four-year, primarily nonresidential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13735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Idaho State University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43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Professions plus arts &amp; sciences, some graduate coexistence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</a:rPr>
                        <a:t>Comprehensive doctoral (no medical/veterinary)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Medium full-time four-year, selective, higher transfer-in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 undergraduate (10-24% grad/prof)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Large four-year, primarily nonresidential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23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8818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Kennesaw State University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Professions plus arts &amp; sciences, some graduate coexistence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Postbaccalaureate comprehensive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Medium full-time four-year, selective, higher transfer-in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Very high undergraduate (less than 10% grad/prof)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Large four-year, primarily nonresidential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11964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1"/>
            <a:ext cx="8385175" cy="1066800"/>
          </a:xfrm>
        </p:spPr>
        <p:txBody>
          <a:bodyPr/>
          <a:lstStyle/>
          <a:p>
            <a:pPr algn="ctr"/>
            <a:r>
              <a:rPr lang="en-US" sz="3600" dirty="0" smtClean="0"/>
              <a:t>18 Comparable Institutions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2207" name="Group 223"/>
          <p:cNvGraphicFramePr>
            <a:graphicFrameLocks noGrp="1"/>
          </p:cNvGraphicFramePr>
          <p:nvPr/>
        </p:nvGraphicFramePr>
        <p:xfrm>
          <a:off x="533400" y="1295400"/>
          <a:ext cx="8229600" cy="5250258"/>
        </p:xfrm>
        <a:graphic>
          <a:graphicData uri="http://schemas.openxmlformats.org/drawingml/2006/table">
            <a:tbl>
              <a:tblPr/>
              <a:tblGrid>
                <a:gridCol w="1143000"/>
                <a:gridCol w="762000"/>
                <a:gridCol w="1143000"/>
                <a:gridCol w="914400"/>
                <a:gridCol w="925513"/>
                <a:gridCol w="854075"/>
                <a:gridCol w="963612"/>
                <a:gridCol w="858838"/>
                <a:gridCol w="665162"/>
              </a:tblGrid>
              <a:tr h="5730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Institution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 first-time full-time students receiving financial aid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Carnegie classification: Undergraduate Instructional Program (prog offerings)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Carnegie classification: Graduate Instructional Program (prog offerings)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Carnegie classification: Undergraduate Profile (selectivity and transfer rate)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Carnegie classification: Enrollment Profile (undergrad vs grad)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Carnegie classification: Size and Setting (size and residentiality)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Graduation Rate (150% time)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Full-time enrollment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Missouri State University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30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Professions plus arts &amp; sciences, some graduate coexistence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Postbaccalaureate comprehensive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Full-time four-year, selective, higher transfer-in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 undergraduate (10-24% grad/prof)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Large four-year, primarily nonresidential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13758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Southeastern Louisiana University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Professions plus arts &amp; sciences, some graduate coexistence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Postbaccalaureate comprehensive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Full-time four-year, selective, higher transfer-in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Very high undergraduate (less than 10% grad/prof)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Large four-year, primarily nonresidential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26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12090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Texas Southern University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78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Professions plus arts &amp; sciences, some graduate coexistence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STEM dominant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Full-time four-year inclusive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 undergraduate (10-24% grad/prof)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Large four-year, primarily nonresidential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9033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University of Central Oklahoma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Professions plus arts &amp; sciences, some graduate coexistence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Postbaccalaureate comprehensive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Medium full-time four-year, selective, higher transfer-in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Very high undergraduate (less than 10% grad/prof)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Large four-year, primarily nonresidential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35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10609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University of Louisiana at Lafayette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Professions plus arts &amp; sciences, some graduate coexistence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STEM dominant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Full-time four-year, selective, higher transfer-in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Very high undergraduate (less than 10% grad/prof)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Large four-year, primarily nonresidential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39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13780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University of Nebraska at Omaha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32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Professions plus arts &amp; sciences, some graduate coexistence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</a:rPr>
                        <a:t>Doctoral, professional dominant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Medium full-time four-year, selective, higher transfer-in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 undergraduate (10-24% grad/prof)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Large four-year, primarily nonresidential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9201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University of Puerto Rico-Mayagüez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8000"/>
                        </a:gs>
                        <a:gs pos="100000">
                          <a:srgbClr val="FF8000">
                            <a:gamma/>
                            <a:tint val="9019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71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8000"/>
                        </a:gs>
                        <a:gs pos="100000">
                          <a:srgbClr val="FF8000">
                            <a:gamma/>
                            <a:tint val="9019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Professions plus arts &amp; sciences, some graduate coexistence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8000"/>
                        </a:gs>
                        <a:gs pos="100000">
                          <a:srgbClr val="FF8000">
                            <a:gamma/>
                            <a:tint val="9019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STEM dominant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8000"/>
                        </a:gs>
                        <a:gs pos="100000">
                          <a:srgbClr val="FF8000">
                            <a:gamma/>
                            <a:tint val="9019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Full-time four-year, more selective, lower transfer-in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8000"/>
                        </a:gs>
                        <a:gs pos="100000">
                          <a:srgbClr val="FF8000">
                            <a:gamma/>
                            <a:tint val="9019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Very high undergraduate (less than 10% grad/prof)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8000"/>
                        </a:gs>
                        <a:gs pos="100000">
                          <a:srgbClr val="FF8000">
                            <a:gamma/>
                            <a:tint val="9019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Large four-year, primarily nonresidential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8000"/>
                        </a:gs>
                        <a:gs pos="100000">
                          <a:srgbClr val="FF8000">
                            <a:gamma/>
                            <a:tint val="9019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8000"/>
                        </a:gs>
                        <a:gs pos="100000">
                          <a:srgbClr val="FF8000">
                            <a:gamma/>
                            <a:tint val="9019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11132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8000"/>
                        </a:gs>
                        <a:gs pos="100000">
                          <a:srgbClr val="FF8000">
                            <a:gamma/>
                            <a:tint val="9019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University of South Alabama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29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Professions plus arts &amp; sciences, some graduate coexistence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</a:rPr>
                        <a:t>Doctoral, professional dominant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Medium full-time four-year, selective, higher transfer-in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 undergraduate (10-24% grad/prof)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Large four-year, primarily nonresidential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9635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/>
          </p:cNvSpPr>
          <p:nvPr/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4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28" charset="0"/>
              </a:rPr>
              <a:t>18 Comparable Institutions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253" name="Group 221"/>
          <p:cNvGraphicFramePr>
            <a:graphicFrameLocks noGrp="1"/>
          </p:cNvGraphicFramePr>
          <p:nvPr/>
        </p:nvGraphicFramePr>
        <p:xfrm>
          <a:off x="533400" y="1295400"/>
          <a:ext cx="8229600" cy="3450210"/>
        </p:xfrm>
        <a:graphic>
          <a:graphicData uri="http://schemas.openxmlformats.org/drawingml/2006/table">
            <a:tbl>
              <a:tblPr/>
              <a:tblGrid>
                <a:gridCol w="1392238"/>
                <a:gridCol w="804862"/>
                <a:gridCol w="915988"/>
                <a:gridCol w="947737"/>
                <a:gridCol w="827088"/>
                <a:gridCol w="854075"/>
                <a:gridCol w="963612"/>
                <a:gridCol w="858838"/>
                <a:gridCol w="665162"/>
              </a:tblGrid>
              <a:tr h="5730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Institution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 first-time full-time students receiving financial aid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Carnegie classification: Undergraduate Instructional Program (prog offerings)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Carnegie classification: Graduate Instructional Program (prog offerings)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Carnegie classification: Undergraduate Profile (selectivity and transfer rate)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Carnegie classification: Enrollment Profile (undergrad vs grad)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Carnegie classification: Size and Setting (size and residentiality)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Graduation Rate (150% time)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Full-time enrollment</a:t>
                      </a:r>
                    </a:p>
                  </a:txBody>
                  <a:tcPr marL="4242" marR="4242" marT="4242" marB="0" anchor="b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hlink"/>
                        </a:gs>
                        <a:gs pos="100000">
                          <a:schemeClr val="hlink">
                            <a:gamma/>
                            <a:shade val="46275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Weber State University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22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Professions plus arts &amp; sciences, some graduate coexistence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Postbaccalaureate professional (business dominant)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Higher part-time four-year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Very high undergraduate (less than 10% grad/prof)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Large four-year, primarily nonresidential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38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10348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Western Michigan University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Professions plus arts &amp; sciences, some graduate coexistence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</a:rPr>
                        <a:t>Comprehensive doctoral (no medical/veterinary)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Full-time four-year, selective, higher transfer-in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 undergraduate (10-24% grad/prof)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Large four-year, primarily nonresidential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54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19725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Wright State University-Main Campus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33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Professions plus arts &amp; sciences, some graduate coexistence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Verdana" pitchFamily="28" charset="0"/>
                        </a:rPr>
                        <a:t>Doctoral, professional dominant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Full-time four-year, selective, higher transfer-in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High undergraduate (10-24% grad/prof)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Large four-year, primarily nonresidential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41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12705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5082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Youngstown State University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42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Professions plus arts &amp; sciences, some graduate coexistence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Single doctoral (education)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Full-time four-year inclusive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Very high undergraduate (less than 10% grad/prof)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Large four-year, primarily nonresidential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37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9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9631</a:t>
                      </a:r>
                    </a:p>
                  </a:txBody>
                  <a:tcPr marL="4242" marR="4242" marT="4242" marB="0" horzOverflow="overflow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/>
          </p:cNvSpPr>
          <p:nvPr/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42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28" charset="0"/>
              </a:rPr>
              <a:t>18 Comparable Institutions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Cluster Analysis</a:t>
            </a:r>
            <a:endParaRPr lang="en-US" sz="200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Application of statistical method to identify groups with similar characteristics</a:t>
            </a:r>
          </a:p>
          <a:p>
            <a:r>
              <a:rPr lang="en-US" dirty="0" smtClean="0"/>
              <a:t>As a result, UPRM became part of a cluster of eleven universities out of the eighteen originally presented in the previous table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1167</TotalTime>
  <Words>1235</Words>
  <Application>Microsoft Office PowerPoint</Application>
  <PresentationFormat>On-screen Show (4:3)</PresentationFormat>
  <Paragraphs>269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Arial Black</vt:lpstr>
      <vt:lpstr>Wingdings</vt:lpstr>
      <vt:lpstr>ＭＳ Ｐゴシック</vt:lpstr>
      <vt:lpstr>Verdana</vt:lpstr>
      <vt:lpstr>Glass Layers</vt:lpstr>
      <vt:lpstr>List of Peer Institutions for Benchmarking</vt:lpstr>
      <vt:lpstr>Why we should identify peer institutions?</vt:lpstr>
      <vt:lpstr>“Dashboard” Example</vt:lpstr>
      <vt:lpstr>PEDS Peer Analysis System (PAS)</vt:lpstr>
      <vt:lpstr>Institutional characteristics</vt:lpstr>
      <vt:lpstr>18 Comparable Institutions</vt:lpstr>
      <vt:lpstr>Slide 7</vt:lpstr>
      <vt:lpstr>Slide 8</vt:lpstr>
      <vt:lpstr>Cluster Analysis</vt:lpstr>
      <vt:lpstr>Our recommended eleven peer institutions</vt:lpstr>
      <vt:lpstr>Other Factors for future peer analysis</vt:lpstr>
    </vt:vector>
  </TitlesOfParts>
  <Company>UPR-RUM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OIIP como apoyo a la Gerencia Académica</dc:title>
  <dc:creator>Antonio A. Gonzalez Quevedo</dc:creator>
  <cp:lastModifiedBy>agonzalez</cp:lastModifiedBy>
  <cp:revision>100</cp:revision>
  <dcterms:created xsi:type="dcterms:W3CDTF">2006-03-31T17:26:52Z</dcterms:created>
  <dcterms:modified xsi:type="dcterms:W3CDTF">2009-02-09T21:01:52Z</dcterms:modified>
</cp:coreProperties>
</file>